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9" r:id="rId3"/>
    <p:sldId id="291" r:id="rId4"/>
    <p:sldId id="263" r:id="rId5"/>
    <p:sldId id="275" r:id="rId6"/>
    <p:sldId id="268" r:id="rId7"/>
    <p:sldId id="281" r:id="rId8"/>
    <p:sldId id="282" r:id="rId9"/>
    <p:sldId id="293" r:id="rId10"/>
    <p:sldId id="292" r:id="rId11"/>
    <p:sldId id="294" r:id="rId12"/>
    <p:sldId id="280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1" autoAdjust="0"/>
    <p:restoredTop sz="94671" autoAdjust="0"/>
  </p:normalViewPr>
  <p:slideViewPr>
    <p:cSldViewPr>
      <p:cViewPr>
        <p:scale>
          <a:sx n="76" d="100"/>
          <a:sy n="76" d="100"/>
        </p:scale>
        <p:origin x="-270" y="12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73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390D952-CD5C-4F0E-BE04-9788DC0418AD}" type="datetimeFigureOut">
              <a:rPr lang="ru-RU" smtClean="0"/>
              <a:pPr/>
              <a:t>15.11.23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9FCDBB1-D859-408A-A3C4-77957DAAA42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340768"/>
            <a:ext cx="6400800" cy="5311477"/>
          </a:xfrm>
        </p:spPr>
        <p:txBody>
          <a:bodyPr>
            <a:normAutofit/>
          </a:bodyPr>
          <a:lstStyle/>
          <a:p>
            <a:pPr algn="ctr"/>
            <a:r>
              <a:rPr lang="ru-RU" sz="4900" b="1" dirty="0" smtClean="0">
                <a:solidFill>
                  <a:srgbClr val="8064A2"/>
                </a:solidFill>
                <a:latin typeface="Monotype Corsiva"/>
                <a:cs typeface="Times New Roman"/>
              </a:rPr>
              <a:t>План работы </a:t>
            </a:r>
          </a:p>
          <a:p>
            <a:pPr algn="ctr"/>
            <a:r>
              <a:rPr lang="ru-RU" sz="4900" b="1" dirty="0" smtClean="0">
                <a:solidFill>
                  <a:srgbClr val="8064A2"/>
                </a:solidFill>
                <a:latin typeface="Monotype Corsiva"/>
                <a:cs typeface="Times New Roman"/>
              </a:rPr>
              <a:t>школы</a:t>
            </a:r>
          </a:p>
          <a:p>
            <a:pPr algn="ctr"/>
            <a:r>
              <a:rPr lang="ru-RU" sz="4900" b="1" dirty="0" smtClean="0">
                <a:solidFill>
                  <a:srgbClr val="8064A2"/>
                </a:solidFill>
                <a:latin typeface="Monotype Corsiva"/>
                <a:cs typeface="Times New Roman"/>
              </a:rPr>
              <a:t>Молодого педагога</a:t>
            </a:r>
            <a:r>
              <a:rPr lang="ru-RU" sz="2400" b="1" dirty="0" smtClean="0">
                <a:solidFill>
                  <a:srgbClr val="8064A2"/>
                </a:solidFill>
                <a:latin typeface="Monotype Corsiva"/>
                <a:cs typeface="Times New Roman"/>
              </a:rPr>
              <a:t>                                    </a:t>
            </a:r>
            <a:endParaRPr lang="ru-RU" sz="3800" b="1" dirty="0">
              <a:solidFill>
                <a:srgbClr val="8064A2"/>
              </a:solidFill>
              <a:latin typeface="Monotype Corsiva"/>
              <a:cs typeface="Times New Roman"/>
            </a:endParaRPr>
          </a:p>
          <a:p>
            <a:pPr algn="ctr"/>
            <a:endParaRPr lang="ru-RU" sz="2400" b="1" dirty="0" smtClean="0">
              <a:solidFill>
                <a:srgbClr val="8064A2"/>
              </a:solidFill>
              <a:latin typeface="Monotype Corsiva"/>
              <a:cs typeface="Times New Roman"/>
            </a:endParaRPr>
          </a:p>
          <a:p>
            <a:pPr algn="ctr"/>
            <a:endParaRPr lang="ru-RU" sz="2400" b="1" dirty="0">
              <a:solidFill>
                <a:srgbClr val="8064A2"/>
              </a:solidFill>
              <a:latin typeface="Monotype Corsiva"/>
              <a:cs typeface="Times New Roman"/>
            </a:endParaRPr>
          </a:p>
          <a:p>
            <a:pPr algn="ctr"/>
            <a:endParaRPr lang="ru-RU" sz="2400" b="1" dirty="0" smtClean="0">
              <a:solidFill>
                <a:srgbClr val="8064A2"/>
              </a:solidFill>
              <a:latin typeface="Monotype Corsiva"/>
              <a:cs typeface="Times New Roman"/>
            </a:endParaRPr>
          </a:p>
          <a:p>
            <a:pPr algn="ctr"/>
            <a:endParaRPr lang="ru-RU" sz="2400" b="1" dirty="0">
              <a:solidFill>
                <a:srgbClr val="8064A2"/>
              </a:solidFill>
              <a:latin typeface="Monotype Corsiva"/>
              <a:cs typeface="Times New Roman"/>
            </a:endParaRPr>
          </a:p>
          <a:p>
            <a:pPr algn="ctr"/>
            <a:r>
              <a:rPr lang="ru-RU" sz="2400" b="1" smtClean="0">
                <a:solidFill>
                  <a:srgbClr val="8064A2"/>
                </a:solidFill>
                <a:latin typeface="Monotype Corsiva"/>
                <a:cs typeface="Times New Roman"/>
              </a:rPr>
              <a:t>2023-2024</a:t>
            </a:r>
            <a:endParaRPr lang="ru-RU" sz="2400" b="1" dirty="0" smtClean="0">
              <a:solidFill>
                <a:srgbClr val="8064A2"/>
              </a:solidFill>
              <a:latin typeface="Monotype Corsiva"/>
              <a:cs typeface="Times New Roman"/>
            </a:endParaRPr>
          </a:p>
          <a:p>
            <a:pPr algn="r"/>
            <a:endParaRPr lang="ru-RU" sz="1050" b="1" dirty="0">
              <a:solidFill>
                <a:srgbClr val="8064A2"/>
              </a:solidFill>
              <a:latin typeface="Monotype Corsiva"/>
              <a:cs typeface="Times New Roman"/>
            </a:endParaRPr>
          </a:p>
          <a:p>
            <a:pPr algn="ctr"/>
            <a:endParaRPr lang="ru-RU" sz="3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4632" cy="1080119"/>
          </a:xfrm>
        </p:spPr>
        <p:txBody>
          <a:bodyPr/>
          <a:lstStyle/>
          <a:p>
            <a:pPr marL="0" lvl="0" indent="0" algn="ctr">
              <a:spcBef>
                <a:spcPct val="20000"/>
              </a:spcBef>
              <a:buNone/>
            </a:pPr>
            <a:r>
              <a:rPr lang="ru-RU" sz="2000" dirty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+mn-ea"/>
                <a:cs typeface="+mn-cs"/>
              </a:rPr>
              <a:t>Муниципальное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+mn-ea"/>
                <a:cs typeface="+mn-cs"/>
              </a:rPr>
              <a:t>бюджетное</a:t>
            </a:r>
            <a:b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+mn-ea"/>
                <a:cs typeface="+mn-cs"/>
              </a:rPr>
            </a:b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+mn-ea"/>
                <a:cs typeface="+mn-cs"/>
              </a:rPr>
              <a:t>общеобразовательное учреждение </a:t>
            </a:r>
            <a:b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+mn-ea"/>
                <a:cs typeface="+mn-cs"/>
              </a:rPr>
            </a:b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+mn-ea"/>
                <a:cs typeface="+mn-cs"/>
              </a:rPr>
              <a:t>Степано-Савченская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effectLst/>
                <a:latin typeface="Calibri"/>
                <a:ea typeface="+mn-ea"/>
                <a:cs typeface="+mn-cs"/>
              </a:rPr>
              <a:t> основная общеобразовательная школа</a:t>
            </a:r>
            <a:endParaRPr lang="ru-RU" dirty="0"/>
          </a:p>
        </p:txBody>
      </p:sp>
      <p:pic>
        <p:nvPicPr>
          <p:cNvPr id="1026" name="Picture 2" descr="Картинки по запросу картинки работа с молодыми специалистами в доу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789040"/>
            <a:ext cx="2143125" cy="1567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93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877038" y="3068960"/>
            <a:ext cx="4799417" cy="3456384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</a:rPr>
              <a:t>Нормативно-правовая база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Устав </a:t>
            </a:r>
            <a:r>
              <a:rPr lang="ru-RU" sz="2000" dirty="0"/>
              <a:t>учреждения</a:t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Положение о  наставничестве и молодых педагогах  </a:t>
            </a: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Положение о школе молодого педагога</a:t>
            </a:r>
            <a:r>
              <a:rPr lang="ru-RU" sz="2000" dirty="0"/>
              <a:t/>
            </a:r>
            <a:br>
              <a:rPr lang="ru-RU" sz="2000" dirty="0"/>
            </a:b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404664"/>
            <a:ext cx="7056784" cy="2664296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dirty="0" smtClean="0">
                <a:solidFill>
                  <a:schemeClr val="accent1"/>
                </a:solidFill>
              </a:rPr>
              <a:t>    </a:t>
            </a:r>
          </a:p>
          <a:p>
            <a:pPr marL="45720" indent="0" algn="just">
              <a:buNone/>
            </a:pPr>
            <a:r>
              <a:rPr lang="ru-RU" sz="2000" dirty="0" smtClean="0">
                <a:solidFill>
                  <a:schemeClr val="accent1"/>
                </a:solidFill>
              </a:rPr>
              <a:t>   </a:t>
            </a:r>
            <a:r>
              <a:rPr lang="ru-RU" sz="4400" u="sng" dirty="0" smtClean="0">
                <a:solidFill>
                  <a:schemeClr val="accent1"/>
                </a:solidFill>
              </a:rPr>
              <a:t>Тема</a:t>
            </a:r>
            <a:r>
              <a:rPr lang="ru-RU" sz="4400" dirty="0" smtClean="0">
                <a:solidFill>
                  <a:schemeClr val="accent1"/>
                </a:solidFill>
              </a:rPr>
              <a:t>: </a:t>
            </a:r>
            <a:r>
              <a:rPr lang="ru-RU" sz="2000" dirty="0" smtClean="0">
                <a:solidFill>
                  <a:schemeClr val="accent1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« </a:t>
            </a:r>
            <a:r>
              <a:rPr lang="ru-RU" sz="4400" dirty="0" smtClean="0">
                <a:solidFill>
                  <a:schemeClr val="accent1"/>
                </a:solidFill>
                <a:latin typeface="Meiryo UI" pitchFamily="34" charset="-128"/>
                <a:ea typeface="Meiryo UI" pitchFamily="34" charset="-128"/>
                <a:cs typeface="Meiryo UI" pitchFamily="34" charset="-128"/>
              </a:rPr>
              <a:t>Учиться самому, чтобы успешнее учить других.»</a:t>
            </a:r>
            <a:endParaRPr lang="ru-RU" sz="44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434" y="4149080"/>
            <a:ext cx="3870354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0032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04813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89348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340768"/>
            <a:ext cx="7200800" cy="50598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prstClr val="black"/>
                </a:solidFill>
                <a:latin typeface="+mj-lt"/>
              </a:rPr>
              <a:t>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prstClr val="black"/>
              </a:solidFill>
              <a:latin typeface="+mj-lt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 smtClean="0">
              <a:solidFill>
                <a:prstClr val="black"/>
              </a:solidFill>
              <a:latin typeface="+mj-lt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b="1" dirty="0">
              <a:solidFill>
                <a:prstClr val="black"/>
              </a:solidFill>
              <a:latin typeface="+mj-lt"/>
            </a:endParaRPr>
          </a:p>
          <a:p>
            <a:r>
              <a:rPr lang="ru-RU" sz="1600" b="1" dirty="0"/>
              <a:t>Цель: </a:t>
            </a:r>
            <a:r>
              <a:rPr lang="ru-RU" sz="1600" dirty="0"/>
              <a:t>оказание практической помощи молодым специалистам</a:t>
            </a:r>
            <a:r>
              <a:rPr lang="ru-RU" sz="1600" b="1" dirty="0"/>
              <a:t> </a:t>
            </a:r>
            <a:r>
              <a:rPr lang="ru-RU" sz="1600" dirty="0"/>
              <a:t>(малоопытным педагогам)</a:t>
            </a:r>
            <a:r>
              <a:rPr lang="ru-RU" sz="1600" b="1" dirty="0"/>
              <a:t> </a:t>
            </a:r>
            <a:r>
              <a:rPr lang="ru-RU" sz="1600" dirty="0"/>
              <a:t>в</a:t>
            </a:r>
            <a:r>
              <a:rPr lang="ru-RU" sz="1600" b="1" dirty="0"/>
              <a:t> </a:t>
            </a:r>
            <a:r>
              <a:rPr lang="ru-RU" sz="1600" dirty="0"/>
              <a:t>вопросах совершенствования теоретических и практических знаний и повышение их педагогического мастерства.</a:t>
            </a:r>
          </a:p>
          <a:p>
            <a:r>
              <a:rPr lang="ru-RU" sz="1600" dirty="0"/>
              <a:t> </a:t>
            </a:r>
          </a:p>
          <a:p>
            <a:r>
              <a:rPr lang="ru-RU" sz="1600" b="1" dirty="0"/>
              <a:t>Задачи:</a:t>
            </a:r>
            <a:endParaRPr lang="ru-RU" sz="1600" dirty="0"/>
          </a:p>
          <a:p>
            <a:r>
              <a:rPr lang="ru-RU" sz="1600" dirty="0"/>
              <a:t> </a:t>
            </a:r>
          </a:p>
          <a:p>
            <a:pPr lvl="0"/>
            <a:r>
              <a:rPr lang="ru-RU" sz="1600" dirty="0"/>
              <a:t>Продолжить формирование у молодых специалистов потребности в непрерывном самообразовании, к овладению новыми формами, методами, </a:t>
            </a:r>
            <a:r>
              <a:rPr lang="ru-RU" sz="1600" dirty="0" err="1"/>
              <a:t>приѐмами</a:t>
            </a:r>
            <a:r>
              <a:rPr lang="ru-RU" sz="1600" dirty="0"/>
              <a:t> обучения и воспитания обучающихся, умению практической реализации теоретических знаний.</a:t>
            </a:r>
          </a:p>
          <a:p>
            <a:r>
              <a:rPr lang="ru-RU" sz="1600" dirty="0"/>
              <a:t> </a:t>
            </a:r>
          </a:p>
          <a:p>
            <a:pPr lvl="0"/>
            <a:r>
              <a:rPr lang="ru-RU" sz="1600" dirty="0"/>
              <a:t>Помочь учителю, опираясь в своей деятельности на достижения педагогической науки и передового педагогического опыта, творчески внедрять идеи в учебно-воспитательный процесс.</a:t>
            </a:r>
          </a:p>
          <a:p>
            <a:pPr lvl="0" algn="just"/>
            <a:endParaRPr lang="ru-RU" sz="1600" dirty="0" smtClean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403648" y="260648"/>
            <a:ext cx="6902152" cy="1584176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3200" dirty="0">
                <a:solidFill>
                  <a:schemeClr val="accent2">
                    <a:lumMod val="75000"/>
                  </a:schemeClr>
                </a:solidFill>
              </a:rPr>
              <a:t>Ц</a:t>
            </a:r>
            <a:r>
              <a:rPr lang="ru-RU" sz="3200" dirty="0" smtClean="0">
                <a:solidFill>
                  <a:schemeClr val="accent2">
                    <a:lumMod val="75000"/>
                  </a:schemeClr>
                </a:solidFill>
              </a:rPr>
              <a:t>ель  и основные задачи работы с молодыми педагогами.</a:t>
            </a:r>
            <a:endParaRPr lang="ru-RU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808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quarter" idx="13"/>
          </p:nvPr>
        </p:nvSpPr>
        <p:spPr>
          <a:xfrm>
            <a:off x="1187624" y="332656"/>
            <a:ext cx="6400800" cy="1008112"/>
          </a:xfrm>
          <a:scene3d>
            <a:camera prst="orthographicFront"/>
            <a:lightRig rig="threePt" dir="t"/>
          </a:scene3d>
          <a:sp3d>
            <a:bevelT prst="slope"/>
          </a:sp3d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Аспекты работы </a:t>
            </a:r>
          </a:p>
          <a:p>
            <a:pPr marL="45720" indent="0" algn="ctr">
              <a:buNone/>
            </a:pPr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молодыми специалистами в школе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38" y="2564904"/>
            <a:ext cx="8035925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154" y="2310034"/>
            <a:ext cx="272235" cy="932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7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250" y="2267313"/>
            <a:ext cx="2746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9433" y="2227088"/>
            <a:ext cx="27463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0177" y="4751204"/>
            <a:ext cx="313372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432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6542112" cy="15121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Н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аставничество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в нашем педагогическом коллективе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</a:rPr>
              <a:t>планируем выстроить </a:t>
            </a:r>
            <a:r>
              <a:rPr lang="ru-RU" sz="2800" dirty="0">
                <a:solidFill>
                  <a:schemeClr val="accent2">
                    <a:lumMod val="75000"/>
                  </a:schemeClr>
                </a:solidFill>
              </a:rPr>
              <a:t>в три этапа: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43608" y="2276872"/>
            <a:ext cx="6984776" cy="331236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1-­й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этап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- адаптационный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u-RU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1-й год работы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) 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Самый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сложный период, как для новичка, так и для помогающих ему адаптироваться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коллег.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Задача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: предупредить разочарование </a:t>
            </a:r>
            <a:r>
              <a:rPr lang="ru-RU">
                <a:solidFill>
                  <a:schemeClr val="accent2">
                    <a:lumMod val="50000"/>
                  </a:schemeClr>
                </a:solidFill>
              </a:rPr>
              <a:t>и </a:t>
            </a:r>
            <a:r>
              <a:rPr lang="ru-RU" smtClean="0">
                <a:solidFill>
                  <a:schemeClr val="accent2">
                    <a:lumMod val="50000"/>
                  </a:schemeClr>
                </a:solidFill>
              </a:rPr>
              <a:t>конфликты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поддержать педагога эмоционально, укрепить веру в себя.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2" y="5157192"/>
            <a:ext cx="2157413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472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sz="quarter" idx="13"/>
          </p:nvPr>
        </p:nvSpPr>
        <p:spPr>
          <a:xfrm>
            <a:off x="1143000" y="1052736"/>
            <a:ext cx="6400800" cy="3384376"/>
          </a:xfrm>
        </p:spPr>
        <p:txBody>
          <a:bodyPr>
            <a:normAutofit/>
          </a:bodyPr>
          <a:lstStyle/>
          <a:p>
            <a:r>
              <a:rPr lang="ru-RU" dirty="0"/>
              <a:t>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2 этап -основной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(проектировочный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)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(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2-й год).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Процесс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развития профессиональных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уме-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ний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, накопления опыта, поиска лучших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ме-тодов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и приемов работы с детьми, </a:t>
            </a:r>
            <a:r>
              <a:rPr lang="ru-RU" dirty="0" err="1" smtClean="0">
                <a:solidFill>
                  <a:schemeClr val="accent2">
                    <a:lumMod val="50000"/>
                  </a:schemeClr>
                </a:solidFill>
              </a:rPr>
              <a:t>формиро-вания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своего стиля в работе, авторитета среди детей, родителей, коллег.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3362881"/>
            <a:ext cx="3487657" cy="34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577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ru-RU" dirty="0"/>
              <a:t> 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этап -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контрольно-оценочный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(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3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-й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год работы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).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  <a:p>
            <a:pPr marL="4572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 Складывается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система работы, имеются собственные разработки. </a:t>
            </a:r>
          </a:p>
          <a:p>
            <a:pPr marL="45720" indent="0">
              <a:buNone/>
            </a:pPr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 Учитель </a:t>
            </a: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внедряет в свою работу новые технологии.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7" y="3679126"/>
            <a:ext cx="4096693" cy="2542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3790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923928" y="4869160"/>
            <a:ext cx="4608512" cy="1872208"/>
          </a:xfrm>
        </p:spPr>
        <p:txBody>
          <a:bodyPr/>
          <a:lstStyle/>
          <a:p>
            <a:r>
              <a:rPr lang="ru-RU" dirty="0" smtClean="0"/>
              <a:t>Руководитель </a:t>
            </a:r>
            <a:r>
              <a:rPr lang="ru-RU" dirty="0" err="1" smtClean="0"/>
              <a:t>методсовета</a:t>
            </a:r>
            <a:r>
              <a:rPr lang="ru-RU" dirty="0" smtClean="0"/>
              <a:t> школы – </a:t>
            </a:r>
            <a:r>
              <a:rPr lang="ru-RU" dirty="0" err="1" smtClean="0"/>
              <a:t>Коношко</a:t>
            </a:r>
            <a:r>
              <a:rPr lang="ru-RU" dirty="0" smtClean="0"/>
              <a:t> Ольга Владимировна.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31" y="4652963"/>
            <a:ext cx="2908300" cy="2181225"/>
          </a:xfrm>
        </p:spPr>
      </p:pic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3203848" y="1916832"/>
            <a:ext cx="5544616" cy="1728192"/>
          </a:xfrm>
        </p:spPr>
        <p:txBody>
          <a:bodyPr/>
          <a:lstStyle/>
          <a:p>
            <a:r>
              <a:rPr lang="ru-RU" dirty="0" smtClean="0"/>
              <a:t>Руководитель Школы молодого учителя – Буряченко Татьяна Николаевна.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844824"/>
            <a:ext cx="1889287" cy="2482672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403648" y="404664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sz="2800" dirty="0" smtClean="0"/>
              <a:t>Состав Школы молодого учителя </a:t>
            </a:r>
            <a:br>
              <a:rPr lang="ru-RU" sz="2800" dirty="0" smtClean="0"/>
            </a:br>
            <a:r>
              <a:rPr lang="ru-RU" sz="2800" dirty="0" smtClean="0"/>
              <a:t>МБОУ </a:t>
            </a:r>
            <a:r>
              <a:rPr lang="ru-RU" sz="2800" dirty="0" err="1" smtClean="0"/>
              <a:t>Степано-Савченской</a:t>
            </a:r>
            <a:r>
              <a:rPr lang="ru-RU" sz="2800" dirty="0" smtClean="0"/>
              <a:t> ООШ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30355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395536" y="1844824"/>
            <a:ext cx="3816424" cy="1944216"/>
          </a:xfrm>
        </p:spPr>
        <p:txBody>
          <a:bodyPr/>
          <a:lstStyle/>
          <a:p>
            <a:r>
              <a:rPr lang="ru-RU" sz="1800" dirty="0" smtClean="0"/>
              <a:t>Аникеенко Ирина Петровна, </a:t>
            </a:r>
          </a:p>
          <a:p>
            <a:r>
              <a:rPr lang="ru-RU" sz="1800" dirty="0" smtClean="0"/>
              <a:t>Учитель физической культуры,</a:t>
            </a:r>
          </a:p>
          <a:p>
            <a:r>
              <a:rPr lang="ru-RU" sz="1800" dirty="0" smtClean="0"/>
              <a:t>высшая кв. категория, </a:t>
            </a:r>
          </a:p>
          <a:p>
            <a:r>
              <a:rPr lang="ru-RU" sz="1800" dirty="0" smtClean="0"/>
              <a:t>стаж 40 лет.  </a:t>
            </a:r>
            <a:endParaRPr lang="ru-RU" sz="18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572000" y="1916832"/>
            <a:ext cx="3634736" cy="2016224"/>
          </a:xfrm>
        </p:spPr>
        <p:txBody>
          <a:bodyPr/>
          <a:lstStyle/>
          <a:p>
            <a:r>
              <a:rPr lang="ru-RU" sz="1800" dirty="0" smtClean="0"/>
              <a:t>Ефименко Любовь Григорьевна, </a:t>
            </a:r>
          </a:p>
          <a:p>
            <a:r>
              <a:rPr lang="ru-RU" sz="1800" dirty="0"/>
              <a:t>у</a:t>
            </a:r>
            <a:r>
              <a:rPr lang="ru-RU" sz="1800" dirty="0" smtClean="0"/>
              <a:t>читель начальных классов, </a:t>
            </a:r>
          </a:p>
          <a:p>
            <a:r>
              <a:rPr lang="ru-RU" sz="1800" dirty="0"/>
              <a:t>п</a:t>
            </a:r>
            <a:r>
              <a:rPr lang="ru-RU" sz="1800" dirty="0" smtClean="0"/>
              <a:t>очетный работник Дона, </a:t>
            </a:r>
          </a:p>
          <a:p>
            <a:r>
              <a:rPr lang="ru-RU" sz="1800" dirty="0"/>
              <a:t>с</a:t>
            </a:r>
            <a:r>
              <a:rPr lang="ru-RU" sz="1800" dirty="0" smtClean="0"/>
              <a:t>таж 37 лет.</a:t>
            </a:r>
            <a:endParaRPr lang="ru-RU" sz="18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4293096"/>
            <a:ext cx="3203451" cy="2041272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187624" y="548680"/>
            <a:ext cx="7272808" cy="1224136"/>
          </a:xfrm>
        </p:spPr>
        <p:txBody>
          <a:bodyPr/>
          <a:lstStyle/>
          <a:p>
            <a:pPr marL="0" indent="0" algn="ctr">
              <a:buNone/>
            </a:pPr>
            <a:r>
              <a:rPr lang="ru-RU" sz="5400" dirty="0" smtClean="0"/>
              <a:t>Учителя-наставники</a:t>
            </a:r>
            <a:endParaRPr lang="ru-RU" sz="5400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4221088"/>
            <a:ext cx="2056205" cy="2522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7647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467544" y="4653136"/>
            <a:ext cx="3816424" cy="1656184"/>
          </a:xfrm>
        </p:spPr>
        <p:txBody>
          <a:bodyPr/>
          <a:lstStyle/>
          <a:p>
            <a:r>
              <a:rPr lang="ru-RU" sz="2000" dirty="0" smtClean="0"/>
              <a:t>Ермакова Светлана Михайловна, </a:t>
            </a:r>
          </a:p>
          <a:p>
            <a:r>
              <a:rPr lang="ru-RU" sz="2000" dirty="0" smtClean="0"/>
              <a:t>Учитель начальных классов, </a:t>
            </a:r>
          </a:p>
          <a:p>
            <a:r>
              <a:rPr lang="ru-RU" sz="2000" dirty="0"/>
              <a:t>3</a:t>
            </a:r>
            <a:r>
              <a:rPr lang="ru-RU" sz="2000" dirty="0" smtClean="0"/>
              <a:t>-й год работы. </a:t>
            </a:r>
            <a:endParaRPr lang="ru-RU" sz="20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84313"/>
            <a:ext cx="1728192" cy="2743200"/>
          </a:xfrm>
        </p:spPr>
      </p:pic>
      <p:sp>
        <p:nvSpPr>
          <p:cNvPr id="4" name="Текст 3"/>
          <p:cNvSpPr>
            <a:spLocks noGrp="1"/>
          </p:cNvSpPr>
          <p:nvPr>
            <p:ph type="body" sz="quarter" idx="3"/>
          </p:nvPr>
        </p:nvSpPr>
        <p:spPr>
          <a:xfrm>
            <a:off x="4427984" y="4653136"/>
            <a:ext cx="4032448" cy="1656184"/>
          </a:xfrm>
        </p:spPr>
        <p:txBody>
          <a:bodyPr/>
          <a:lstStyle/>
          <a:p>
            <a:r>
              <a:rPr lang="ru-RU" sz="2000" dirty="0" smtClean="0"/>
              <a:t>Кузнецова Татьяна Викторовна, </a:t>
            </a:r>
          </a:p>
          <a:p>
            <a:r>
              <a:rPr lang="ru-RU" sz="2000" dirty="0" smtClean="0"/>
              <a:t>Учитель начальных классов, </a:t>
            </a:r>
          </a:p>
          <a:p>
            <a:r>
              <a:rPr lang="ru-RU" sz="2000" dirty="0"/>
              <a:t>2</a:t>
            </a:r>
            <a:r>
              <a:rPr lang="ru-RU" sz="2000" dirty="0" smtClean="0"/>
              <a:t>-й год работы.</a:t>
            </a:r>
            <a:endParaRPr lang="ru-RU" sz="20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105358"/>
            <a:ext cx="3346450" cy="1683682"/>
          </a:xfr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43608" y="116632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Молодые учителя.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98588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957392" cy="3474720"/>
          </a:xfrm>
        </p:spPr>
        <p:txBody>
          <a:bodyPr>
            <a:normAutofit/>
          </a:bodyPr>
          <a:lstStyle/>
          <a:p>
            <a:pPr marL="273050" lvl="0" indent="-273050" algn="just" fontAlgn="base">
              <a:lnSpc>
                <a:spcPct val="80000"/>
              </a:lnSpc>
              <a:spcAft>
                <a:spcPct val="0"/>
              </a:spcAft>
              <a:buClr>
                <a:srgbClr val="0BD0D9"/>
              </a:buClr>
              <a:buSzPct val="95000"/>
              <a:buNone/>
            </a:pPr>
            <a:r>
              <a:rPr lang="ru-RU" altLang="ru-RU" sz="2800" b="1" dirty="0" smtClean="0">
                <a:solidFill>
                  <a:prstClr val="black"/>
                </a:solidFill>
                <a:latin typeface="Book Antiqua" pitchFamily="18" charset="0"/>
              </a:rPr>
              <a:t>  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7620000" cy="571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010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2406</TotalTime>
  <Words>276</Words>
  <Application>Microsoft Office PowerPoint</Application>
  <PresentationFormat>Экран (4:3)</PresentationFormat>
  <Paragraphs>58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Воздушный поток</vt:lpstr>
      <vt:lpstr>Муниципальное бюджетное общеобразовательное учреждение  Степано-Савченская основная общеобразовательная школа</vt:lpstr>
      <vt:lpstr>Нормативно-правовая база  Устав учреждения  Положение о  наставничестве и молодых педагогах    Положение о школе молодого педагога </vt:lpstr>
      <vt:lpstr>Презентация PowerPoint</vt:lpstr>
      <vt:lpstr>Презентация PowerPoint</vt:lpstr>
      <vt:lpstr>Презентация PowerPoint</vt:lpstr>
      <vt:lpstr>Наставничество в нашем педагогическом коллективе планируем выстроить в три этапа: </vt:lpstr>
      <vt:lpstr>Презентация PowerPoint</vt:lpstr>
      <vt:lpstr>Презентация PowerPoint</vt:lpstr>
      <vt:lpstr>Состав Школы молодого учителя  МБОУ Степано-Савченской ООШ</vt:lpstr>
      <vt:lpstr>Учителя-наставники</vt:lpstr>
      <vt:lpstr>Молодые учителя.</vt:lpstr>
      <vt:lpstr>Презентация PowerPoint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Школа</cp:lastModifiedBy>
  <cp:revision>163</cp:revision>
  <dcterms:created xsi:type="dcterms:W3CDTF">2016-11-01T08:09:44Z</dcterms:created>
  <dcterms:modified xsi:type="dcterms:W3CDTF">2023-11-15T06:13:47Z</dcterms:modified>
</cp:coreProperties>
</file>